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</p:sldMasterIdLst>
  <p:notesMasterIdLst>
    <p:notesMasterId r:id="rId22"/>
  </p:notesMasterIdLst>
  <p:sldIdLst>
    <p:sldId id="284" r:id="rId10"/>
    <p:sldId id="967" r:id="rId11"/>
    <p:sldId id="968" r:id="rId12"/>
    <p:sldId id="972" r:id="rId13"/>
    <p:sldId id="973" r:id="rId14"/>
    <p:sldId id="974" r:id="rId15"/>
    <p:sldId id="970" r:id="rId16"/>
    <p:sldId id="985" r:id="rId17"/>
    <p:sldId id="984" r:id="rId18"/>
    <p:sldId id="979" r:id="rId19"/>
    <p:sldId id="980" r:id="rId20"/>
    <p:sldId id="982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C1A229-AF38-49AE-BA18-C57F0785895E}" v="9" dt="2020-03-23T10:51:59.588"/>
    <p1510:client id="{59BB880B-F54B-49EE-9373-79424C8D2C9C}" v="61" dt="2020-03-22T20:24:58.477"/>
    <p1510:client id="{C3EEC9A2-81EC-4188-90F0-4065BB3EFCCC}" v="10" dt="2020-03-23T10:03:30.586"/>
    <p1510:client id="{DD470E65-70AA-400C-87E4-CF0A403F762D}" v="99" dt="2020-03-22T22:24:58.4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95" autoAdjust="0"/>
    <p:restoredTop sz="94607"/>
  </p:normalViewPr>
  <p:slideViewPr>
    <p:cSldViewPr>
      <p:cViewPr varScale="1">
        <p:scale>
          <a:sx n="124" d="100"/>
          <a:sy n="124" d="100"/>
        </p:scale>
        <p:origin x="190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49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a typeface="ＭＳ Ｐゴシック" charset="-128"/>
              </a:rPr>
              <a:t>This slide belongs</a:t>
            </a:r>
            <a:r>
              <a:rPr lang="en-US" altLang="en-US" baseline="0" dirty="0">
                <a:ea typeface="ＭＳ Ｐゴシック" charset="-128"/>
              </a:rPr>
              <a:t> to Lecture 10</a:t>
            </a:r>
            <a:endParaRPr lang="en-US" altLang="en-US" dirty="0">
              <a:ea typeface="ＭＳ Ｐゴシック" charset="-128"/>
            </a:endParaRPr>
          </a:p>
        </p:txBody>
      </p:sp>
      <p:sp>
        <p:nvSpPr>
          <p:cNvPr id="1249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9614BD59-0D46-D347-8560-1735AAA49AB6}" type="slidenum">
              <a:rPr lang="en-US" altLang="en-US">
                <a:latin typeface="Calibri" charset="0"/>
              </a:rPr>
              <a:pPr/>
              <a:t>4</a:t>
            </a:fld>
            <a:endParaRPr lang="en-US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288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9338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2974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afari.ethz.ch/digitaltechnik/spring2020/lib/exe/fetch.php?media=mips_reference_data.pdf" TargetMode="External"/><Relationship Id="rId2" Type="http://schemas.openxmlformats.org/officeDocument/2006/relationships/hyperlink" Target="https://safari.ethz.ch/digitaltechnik/spring2020/doku.php?id=schedul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sz="4400" b="1" dirty="0">
                <a:ea typeface="ＭＳ Ｐゴシック"/>
              </a:rPr>
              <a:t>Digital Design &amp; Computer Arch.</a:t>
            </a:r>
            <a:br>
              <a:rPr lang="en-US" altLang="en-US" sz="4400" dirty="0">
                <a:ea typeface="ＭＳ Ｐゴシック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/>
              </a:rPr>
              <a:t>Lab 7 Supplement:</a:t>
            </a:r>
            <a:br>
              <a:rPr lang="en-US" altLang="en-US" sz="4400" dirty="0">
                <a:ea typeface="ＭＳ Ｐゴシック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/>
              </a:rPr>
              <a:t>Writing Assembly Code</a:t>
            </a:r>
            <a:r>
              <a:rPr lang="en-US" altLang="en-US" sz="4400" dirty="0">
                <a:ea typeface="ＭＳ Ｐゴシック"/>
              </a:rPr>
              <a:t> </a:t>
            </a: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/>
              </a:rPr>
              <a:t>Spring 2020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/>
              </a:rPr>
              <a:t>23 March 2020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MIPS R-Type Instructions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10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aphicFrame>
        <p:nvGraphicFramePr>
          <p:cNvPr id="13" name="Content Placeholder 8">
            <a:extLst>
              <a:ext uri="{FF2B5EF4-FFF2-40B4-BE49-F238E27FC236}">
                <a16:creationId xmlns:a16="http://schemas.microsoft.com/office/drawing/2014/main" id="{12688AEF-18F3-43A5-8FA2-2D1ABCC88F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5379598"/>
              </p:ext>
            </p:extLst>
          </p:nvPr>
        </p:nvGraphicFramePr>
        <p:xfrm>
          <a:off x="242982" y="1844240"/>
          <a:ext cx="4186636" cy="101289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10317">
                  <a:extLst>
                    <a:ext uri="{9D8B030D-6E8A-4147-A177-3AD203B41FA5}">
                      <a16:colId xmlns:a16="http://schemas.microsoft.com/office/drawing/2014/main" val="3707216107"/>
                    </a:ext>
                  </a:extLst>
                </a:gridCol>
                <a:gridCol w="3376319">
                  <a:extLst>
                    <a:ext uri="{9D8B030D-6E8A-4147-A177-3AD203B41FA5}">
                      <a16:colId xmlns:a16="http://schemas.microsoft.com/office/drawing/2014/main" val="534917669"/>
                    </a:ext>
                  </a:extLst>
                </a:gridCol>
              </a:tblGrid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Description: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Add two registers and store the result in a register $d.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3692740799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Operation: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$d = $s + $t; </a:t>
                      </a:r>
                      <a:r>
                        <a:rPr lang="en-US" sz="900" dirty="0" err="1">
                          <a:effectLst/>
                        </a:rPr>
                        <a:t>advance_pc</a:t>
                      </a:r>
                      <a:r>
                        <a:rPr lang="en-US" sz="900" dirty="0">
                          <a:effectLst/>
                        </a:rPr>
                        <a:t> (4);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740403977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Syntax: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add $d, $s, $t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240438639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8FC56D7D-472C-4F71-82E6-1F5DB20F1A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851967"/>
              </p:ext>
            </p:extLst>
          </p:nvPr>
        </p:nvGraphicFramePr>
        <p:xfrm>
          <a:off x="4660334" y="1844240"/>
          <a:ext cx="4186636" cy="101289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10317">
                  <a:extLst>
                    <a:ext uri="{9D8B030D-6E8A-4147-A177-3AD203B41FA5}">
                      <a16:colId xmlns:a16="http://schemas.microsoft.com/office/drawing/2014/main" val="3318700971"/>
                    </a:ext>
                  </a:extLst>
                </a:gridCol>
                <a:gridCol w="3376319">
                  <a:extLst>
                    <a:ext uri="{9D8B030D-6E8A-4147-A177-3AD203B41FA5}">
                      <a16:colId xmlns:a16="http://schemas.microsoft.com/office/drawing/2014/main" val="4027530622"/>
                    </a:ext>
                  </a:extLst>
                </a:gridCol>
              </a:tblGrid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Description: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Subtract $t from $s and store the result in $d.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3997759762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Operation: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$d = $s - $t; </a:t>
                      </a:r>
                      <a:r>
                        <a:rPr lang="en-US" sz="900" dirty="0" err="1">
                          <a:effectLst/>
                        </a:rPr>
                        <a:t>advance_pc</a:t>
                      </a:r>
                      <a:r>
                        <a:rPr lang="en-US" sz="900" dirty="0">
                          <a:effectLst/>
                        </a:rPr>
                        <a:t> (4);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543587063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Syntax: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sub $d, $s, $t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1703347895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4523208-E183-49F4-B6D2-62FC8DC979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422077"/>
              </p:ext>
            </p:extLst>
          </p:nvPr>
        </p:nvGraphicFramePr>
        <p:xfrm>
          <a:off x="242982" y="3082672"/>
          <a:ext cx="4186636" cy="1018298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10317">
                  <a:extLst>
                    <a:ext uri="{9D8B030D-6E8A-4147-A177-3AD203B41FA5}">
                      <a16:colId xmlns:a16="http://schemas.microsoft.com/office/drawing/2014/main" val="2026302017"/>
                    </a:ext>
                  </a:extLst>
                </a:gridCol>
                <a:gridCol w="3376319">
                  <a:extLst>
                    <a:ext uri="{9D8B030D-6E8A-4147-A177-3AD203B41FA5}">
                      <a16:colId xmlns:a16="http://schemas.microsoft.com/office/drawing/2014/main" val="1605046910"/>
                    </a:ext>
                  </a:extLst>
                </a:gridCol>
              </a:tblGrid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kern="1200" dirty="0">
                          <a:effectLst/>
                        </a:rPr>
                        <a:t>Description</a:t>
                      </a:r>
                      <a:r>
                        <a:rPr lang="en-GB" sz="900" dirty="0">
                          <a:effectLst/>
                        </a:rPr>
                        <a:t>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If $s is less than $t, $d is set to one. $d gets zero otherwise.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2601476729"/>
                  </a:ext>
                </a:extLst>
              </a:tr>
              <a:tr h="3430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Operation: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if $s &lt; $t: $d = 1; </a:t>
                      </a:r>
                      <a:r>
                        <a:rPr lang="en-US" sz="900" dirty="0" err="1">
                          <a:effectLst/>
                        </a:rPr>
                        <a:t>advance_pc</a:t>
                      </a:r>
                      <a:r>
                        <a:rPr lang="en-US" sz="900" dirty="0">
                          <a:effectLst/>
                        </a:rPr>
                        <a:t> (4); else: $d = 0; </a:t>
                      </a:r>
                      <a:r>
                        <a:rPr lang="en-US" sz="900" dirty="0" err="1">
                          <a:effectLst/>
                        </a:rPr>
                        <a:t>advance_pc</a:t>
                      </a:r>
                      <a:r>
                        <a:rPr lang="en-US" sz="900" dirty="0">
                          <a:effectLst/>
                        </a:rPr>
                        <a:t> (4);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869282937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Syntax: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err="1">
                          <a:effectLst/>
                        </a:rPr>
                        <a:t>slt</a:t>
                      </a:r>
                      <a:r>
                        <a:rPr lang="en-GB" sz="900" dirty="0">
                          <a:effectLst/>
                        </a:rPr>
                        <a:t> $d, $s, $t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1341491264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95E1CAB7-5EA0-49EC-9350-398B8D0111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492891"/>
              </p:ext>
            </p:extLst>
          </p:nvPr>
        </p:nvGraphicFramePr>
        <p:xfrm>
          <a:off x="242982" y="4321104"/>
          <a:ext cx="4186636" cy="101289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10317">
                  <a:extLst>
                    <a:ext uri="{9D8B030D-6E8A-4147-A177-3AD203B41FA5}">
                      <a16:colId xmlns:a16="http://schemas.microsoft.com/office/drawing/2014/main" val="1289227204"/>
                    </a:ext>
                  </a:extLst>
                </a:gridCol>
                <a:gridCol w="3376319">
                  <a:extLst>
                    <a:ext uri="{9D8B030D-6E8A-4147-A177-3AD203B41FA5}">
                      <a16:colId xmlns:a16="http://schemas.microsoft.com/office/drawing/2014/main" val="102741647"/>
                    </a:ext>
                  </a:extLst>
                </a:gridCol>
              </a:tblGrid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Description: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Bitwise and of $s and $t and store the result in the register $d.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2705549420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Operation: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$d = $s &amp; $t; </a:t>
                      </a:r>
                      <a:r>
                        <a:rPr lang="en-US" sz="900" dirty="0" err="1">
                          <a:effectLst/>
                        </a:rPr>
                        <a:t>advance_pc</a:t>
                      </a:r>
                      <a:r>
                        <a:rPr lang="en-US" sz="900" dirty="0">
                          <a:effectLst/>
                        </a:rPr>
                        <a:t> (4);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2025537148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Syntax: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and $d, $s, $t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1456603345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41669CC3-41CD-4680-A766-AFD3C1EE8E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087874"/>
              </p:ext>
            </p:extLst>
          </p:nvPr>
        </p:nvGraphicFramePr>
        <p:xfrm>
          <a:off x="4660334" y="4321103"/>
          <a:ext cx="4186636" cy="101289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10317">
                  <a:extLst>
                    <a:ext uri="{9D8B030D-6E8A-4147-A177-3AD203B41FA5}">
                      <a16:colId xmlns:a16="http://schemas.microsoft.com/office/drawing/2014/main" val="3304396241"/>
                    </a:ext>
                  </a:extLst>
                </a:gridCol>
                <a:gridCol w="3376319">
                  <a:extLst>
                    <a:ext uri="{9D8B030D-6E8A-4147-A177-3AD203B41FA5}">
                      <a16:colId xmlns:a16="http://schemas.microsoft.com/office/drawing/2014/main" val="1751893648"/>
                    </a:ext>
                  </a:extLst>
                </a:gridCol>
              </a:tblGrid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Description: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Bitwise logic or of $s and $t and store the result in $d.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1630110184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Operation: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$d = $s | $t; </a:t>
                      </a:r>
                      <a:r>
                        <a:rPr lang="en-US" sz="900" dirty="0" err="1">
                          <a:effectLst/>
                        </a:rPr>
                        <a:t>advance_pc</a:t>
                      </a:r>
                      <a:r>
                        <a:rPr lang="en-US" sz="900" dirty="0">
                          <a:effectLst/>
                        </a:rPr>
                        <a:t> (4);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912846824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Syntax: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or $d, $s, $t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1096566523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80ADEBA0-7533-4262-8EC8-C9AA98EB9D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39156"/>
              </p:ext>
            </p:extLst>
          </p:nvPr>
        </p:nvGraphicFramePr>
        <p:xfrm>
          <a:off x="4658717" y="3082672"/>
          <a:ext cx="4186636" cy="101289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10317">
                  <a:extLst>
                    <a:ext uri="{9D8B030D-6E8A-4147-A177-3AD203B41FA5}">
                      <a16:colId xmlns:a16="http://schemas.microsoft.com/office/drawing/2014/main" val="1494655650"/>
                    </a:ext>
                  </a:extLst>
                </a:gridCol>
                <a:gridCol w="3376319">
                  <a:extLst>
                    <a:ext uri="{9D8B030D-6E8A-4147-A177-3AD203B41FA5}">
                      <a16:colId xmlns:a16="http://schemas.microsoft.com/office/drawing/2014/main" val="1543192118"/>
                    </a:ext>
                  </a:extLst>
                </a:gridCol>
              </a:tblGrid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Description: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Exclusive or of $s and $t and store the result in $d.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15927809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Operation: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$d = $s ^ $t; </a:t>
                      </a:r>
                      <a:r>
                        <a:rPr lang="en-US" sz="900" dirty="0" err="1">
                          <a:effectLst/>
                        </a:rPr>
                        <a:t>advance_pc</a:t>
                      </a:r>
                      <a:r>
                        <a:rPr lang="en-US" sz="900" dirty="0">
                          <a:effectLst/>
                        </a:rPr>
                        <a:t> (4);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639908105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Syntax: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err="1">
                          <a:effectLst/>
                        </a:rPr>
                        <a:t>xor</a:t>
                      </a:r>
                      <a:r>
                        <a:rPr lang="en-GB" sz="900" dirty="0">
                          <a:effectLst/>
                        </a:rPr>
                        <a:t> $d, $s, $t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2202922098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3810DB00-DB36-4BD3-9BB9-A565604DD313}"/>
              </a:ext>
            </a:extLst>
          </p:cNvPr>
          <p:cNvSpPr/>
          <p:nvPr/>
        </p:nvSpPr>
        <p:spPr>
          <a:xfrm>
            <a:off x="3619300" y="2519504"/>
            <a:ext cx="810317" cy="3376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ADD</a:t>
            </a:r>
            <a:endParaRPr lang="x-none" dirty="0">
              <a:solidFill>
                <a:schemeClr val="bg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513D787-B4E4-4B2B-B830-1EFFDEC55088}"/>
              </a:ext>
            </a:extLst>
          </p:cNvPr>
          <p:cNvSpPr/>
          <p:nvPr/>
        </p:nvSpPr>
        <p:spPr>
          <a:xfrm>
            <a:off x="8035035" y="2519504"/>
            <a:ext cx="810317" cy="3376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607" tIns="34303" rIns="68607" bIns="343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SUB</a:t>
            </a:r>
            <a:endParaRPr lang="x-none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A482EDB-C6CD-4348-A21A-2F7520396071}"/>
              </a:ext>
            </a:extLst>
          </p:cNvPr>
          <p:cNvSpPr/>
          <p:nvPr/>
        </p:nvSpPr>
        <p:spPr>
          <a:xfrm>
            <a:off x="3619300" y="3757936"/>
            <a:ext cx="810317" cy="3376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607" tIns="34303" rIns="68607" bIns="343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SLT</a:t>
            </a:r>
            <a:endParaRPr lang="x-none" dirty="0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FF1ED90-BE51-454F-AA06-C00B4CDB6D94}"/>
              </a:ext>
            </a:extLst>
          </p:cNvPr>
          <p:cNvSpPr/>
          <p:nvPr/>
        </p:nvSpPr>
        <p:spPr>
          <a:xfrm>
            <a:off x="8035035" y="3757936"/>
            <a:ext cx="810317" cy="3376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607" tIns="34303" rIns="68607" bIns="343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XOR</a:t>
            </a:r>
            <a:endParaRPr lang="x-none" dirty="0">
              <a:solidFill>
                <a:schemeClr val="bg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82E1FE1-60DB-4CF2-96DA-36ABB01EEFD4}"/>
              </a:ext>
            </a:extLst>
          </p:cNvPr>
          <p:cNvSpPr/>
          <p:nvPr/>
        </p:nvSpPr>
        <p:spPr>
          <a:xfrm>
            <a:off x="3619300" y="4996368"/>
            <a:ext cx="810317" cy="3376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607" tIns="34303" rIns="68607" bIns="343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AND</a:t>
            </a:r>
            <a:endParaRPr lang="x-none" dirty="0">
              <a:solidFill>
                <a:schemeClr val="bg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8316C1A-80BF-4AA3-A005-3D0C86EF415B}"/>
              </a:ext>
            </a:extLst>
          </p:cNvPr>
          <p:cNvSpPr/>
          <p:nvPr/>
        </p:nvSpPr>
        <p:spPr>
          <a:xfrm>
            <a:off x="8035035" y="4996368"/>
            <a:ext cx="810317" cy="3376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607" tIns="34303" rIns="68607" bIns="343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OR</a:t>
            </a:r>
            <a:endParaRPr lang="x-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59741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MIPS I-Type Instructions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11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68FDD48F-A44B-47D5-B353-3C352356C7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13154"/>
              </p:ext>
            </p:extLst>
          </p:nvPr>
        </p:nvGraphicFramePr>
        <p:xfrm>
          <a:off x="244264" y="1833340"/>
          <a:ext cx="4186636" cy="1018298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10317">
                  <a:extLst>
                    <a:ext uri="{9D8B030D-6E8A-4147-A177-3AD203B41FA5}">
                      <a16:colId xmlns:a16="http://schemas.microsoft.com/office/drawing/2014/main" val="2057593020"/>
                    </a:ext>
                  </a:extLst>
                </a:gridCol>
                <a:gridCol w="3376319">
                  <a:extLst>
                    <a:ext uri="{9D8B030D-6E8A-4147-A177-3AD203B41FA5}">
                      <a16:colId xmlns:a16="http://schemas.microsoft.com/office/drawing/2014/main" val="48662711"/>
                    </a:ext>
                  </a:extLst>
                </a:gridCol>
              </a:tblGrid>
              <a:tr h="3430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Description: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Add sign-extended immediate to register $s and store the result in $t.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1700833292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Semantics: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$t = $s + </a:t>
                      </a:r>
                      <a:r>
                        <a:rPr lang="en-US" sz="900" dirty="0" err="1">
                          <a:effectLst/>
                        </a:rPr>
                        <a:t>imm</a:t>
                      </a:r>
                      <a:r>
                        <a:rPr lang="en-US" sz="900" dirty="0">
                          <a:effectLst/>
                        </a:rPr>
                        <a:t>; PC=PC+4;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1455262746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Syntax: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err="1">
                          <a:effectLst/>
                        </a:rPr>
                        <a:t>addi</a:t>
                      </a:r>
                      <a:r>
                        <a:rPr lang="en-GB" sz="900" dirty="0">
                          <a:effectLst/>
                        </a:rPr>
                        <a:t> $t, $s, </a:t>
                      </a:r>
                      <a:r>
                        <a:rPr lang="en-GB" sz="900" dirty="0" err="1">
                          <a:effectLst/>
                        </a:rPr>
                        <a:t>imm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3383945265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28A5F4B6-ABDC-4570-BA81-112542AD80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841584"/>
              </p:ext>
            </p:extLst>
          </p:nvPr>
        </p:nvGraphicFramePr>
        <p:xfrm>
          <a:off x="4668800" y="1828800"/>
          <a:ext cx="4186636" cy="101289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10317">
                  <a:extLst>
                    <a:ext uri="{9D8B030D-6E8A-4147-A177-3AD203B41FA5}">
                      <a16:colId xmlns:a16="http://schemas.microsoft.com/office/drawing/2014/main" val="2797159011"/>
                    </a:ext>
                  </a:extLst>
                </a:gridCol>
                <a:gridCol w="3376319">
                  <a:extLst>
                    <a:ext uri="{9D8B030D-6E8A-4147-A177-3AD203B41FA5}">
                      <a16:colId xmlns:a16="http://schemas.microsoft.com/office/drawing/2014/main" val="3312433170"/>
                    </a:ext>
                  </a:extLst>
                </a:gridCol>
              </a:tblGrid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Description: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Branch if the contents of $s and $t are equal.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2641887347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Semantics: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if $s == $t: </a:t>
                      </a:r>
                      <a:r>
                        <a:rPr lang="en-US" sz="900" dirty="0" err="1">
                          <a:effectLst/>
                        </a:rPr>
                        <a:t>advance_pc</a:t>
                      </a:r>
                      <a:r>
                        <a:rPr lang="en-US" sz="900" dirty="0">
                          <a:effectLst/>
                        </a:rPr>
                        <a:t> (offset &lt;&lt; 2)); else: PC=PC+4;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321947947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Syntax: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err="1">
                          <a:effectLst/>
                        </a:rPr>
                        <a:t>beq</a:t>
                      </a:r>
                      <a:r>
                        <a:rPr lang="en-GB" sz="900" dirty="0">
                          <a:effectLst/>
                        </a:rPr>
                        <a:t> $s, $t, offset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3574649069"/>
                  </a:ext>
                </a:extLst>
              </a:tr>
            </a:tbl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3D9A2C19-11C2-4D9E-A5F2-D0EF26998382}"/>
              </a:ext>
            </a:extLst>
          </p:cNvPr>
          <p:cNvSpPr/>
          <p:nvPr/>
        </p:nvSpPr>
        <p:spPr>
          <a:xfrm>
            <a:off x="3619300" y="2508604"/>
            <a:ext cx="810317" cy="3376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607" tIns="34303" rIns="68607" bIns="343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ADDI</a:t>
            </a:r>
            <a:endParaRPr lang="x-none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9559A75-766B-4D55-99E6-A75EEDB0BE5E}"/>
              </a:ext>
            </a:extLst>
          </p:cNvPr>
          <p:cNvSpPr/>
          <p:nvPr/>
        </p:nvSpPr>
        <p:spPr>
          <a:xfrm>
            <a:off x="8035035" y="2508604"/>
            <a:ext cx="810317" cy="3376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607" tIns="34303" rIns="68607" bIns="343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BEQ</a:t>
            </a:r>
            <a:endParaRPr lang="x-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52397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MIPS J-Type Instructions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EADC8E8-8477-433F-9FF6-51B42D6193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467643"/>
              </p:ext>
            </p:extLst>
          </p:nvPr>
        </p:nvGraphicFramePr>
        <p:xfrm>
          <a:off x="242982" y="1828800"/>
          <a:ext cx="4186636" cy="1012896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10317">
                  <a:extLst>
                    <a:ext uri="{9D8B030D-6E8A-4147-A177-3AD203B41FA5}">
                      <a16:colId xmlns:a16="http://schemas.microsoft.com/office/drawing/2014/main" val="2784565666"/>
                    </a:ext>
                  </a:extLst>
                </a:gridCol>
                <a:gridCol w="3376319">
                  <a:extLst>
                    <a:ext uri="{9D8B030D-6E8A-4147-A177-3AD203B41FA5}">
                      <a16:colId xmlns:a16="http://schemas.microsoft.com/office/drawing/2014/main" val="3259738952"/>
                    </a:ext>
                  </a:extLst>
                </a:gridCol>
              </a:tblGrid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Description: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Jump to the address.</a:t>
                      </a:r>
                      <a:endParaRPr lang="en-US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2594789115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Semantics: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PC = </a:t>
                      </a:r>
                      <a:r>
                        <a:rPr lang="en-GB" sz="900" dirty="0" err="1">
                          <a:effectLst/>
                        </a:rPr>
                        <a:t>nPC</a:t>
                      </a:r>
                      <a:r>
                        <a:rPr lang="en-GB" sz="900" dirty="0">
                          <a:effectLst/>
                        </a:rPr>
                        <a:t>; </a:t>
                      </a:r>
                      <a:r>
                        <a:rPr lang="en-GB" sz="900" dirty="0" err="1">
                          <a:effectLst/>
                        </a:rPr>
                        <a:t>nPC</a:t>
                      </a:r>
                      <a:r>
                        <a:rPr lang="en-GB" sz="900" dirty="0">
                          <a:effectLst/>
                        </a:rPr>
                        <a:t> = (PC &amp; 0xf0000000) | (target &lt;&lt; 2);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53669545"/>
                  </a:ext>
                </a:extLst>
              </a:tr>
              <a:tr h="337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Syntax: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j target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607" marR="68607" marT="34303" marB="34303" anchor="ctr"/>
                </a:tc>
                <a:extLst>
                  <a:ext uri="{0D108BD9-81ED-4DB2-BD59-A6C34878D82A}">
                    <a16:rowId xmlns:a16="http://schemas.microsoft.com/office/drawing/2014/main" val="1567135579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20232511-4013-4C51-B9DF-35E3562B776F}"/>
              </a:ext>
            </a:extLst>
          </p:cNvPr>
          <p:cNvSpPr/>
          <p:nvPr/>
        </p:nvSpPr>
        <p:spPr>
          <a:xfrm>
            <a:off x="3619300" y="2508604"/>
            <a:ext cx="810317" cy="3376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607" tIns="34303" rIns="68607" bIns="343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J</a:t>
            </a:r>
            <a:endParaRPr lang="x-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4187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Writing Assembly Code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599"/>
          </a:xfrm>
        </p:spPr>
        <p:txBody>
          <a:bodyPr>
            <a:normAutofit/>
          </a:bodyPr>
          <a:lstStyle/>
          <a:p>
            <a:r>
              <a:rPr lang="en-US" dirty="0"/>
              <a:t>In Lab 7, you will </a:t>
            </a:r>
            <a:r>
              <a:rPr lang="en-US" dirty="0">
                <a:solidFill>
                  <a:srgbClr val="0000FF"/>
                </a:solidFill>
              </a:rPr>
              <a:t>write MIPS Assembly code</a:t>
            </a:r>
          </a:p>
          <a:p>
            <a:endParaRPr lang="en-US" dirty="0"/>
          </a:p>
          <a:p>
            <a:r>
              <a:rPr lang="en-US" dirty="0"/>
              <a:t>You will use the </a:t>
            </a:r>
            <a:r>
              <a:rPr lang="en-US" dirty="0">
                <a:solidFill>
                  <a:srgbClr val="00B050"/>
                </a:solidFill>
              </a:rPr>
              <a:t>MARS simulator </a:t>
            </a:r>
            <a:r>
              <a:rPr lang="en-US" dirty="0"/>
              <a:t>to run your code</a:t>
            </a:r>
          </a:p>
          <a:p>
            <a:endParaRPr lang="en-US" dirty="0"/>
          </a:p>
          <a:p>
            <a:r>
              <a:rPr lang="en-US" dirty="0"/>
              <a:t>References</a:t>
            </a:r>
          </a:p>
          <a:p>
            <a:pPr lvl="1" indent="-325120"/>
            <a:r>
              <a:rPr lang="en-US" dirty="0"/>
              <a:t>H&amp;H Chapter 6</a:t>
            </a:r>
            <a:endParaRPr lang="en-US" dirty="0">
              <a:cs typeface="Tahoma"/>
            </a:endParaRPr>
          </a:p>
          <a:p>
            <a:pPr lvl="1" indent="-325120"/>
            <a:r>
              <a:rPr lang="en-US" dirty="0"/>
              <a:t>Lectures 9 and 10</a:t>
            </a:r>
            <a:endParaRPr lang="en-US" dirty="0">
              <a:cs typeface="Tahoma"/>
            </a:endParaRPr>
          </a:p>
          <a:p>
            <a:pPr lvl="2" indent="-350520"/>
            <a:r>
              <a:rPr lang="en-US" dirty="0">
                <a:ea typeface="ＭＳ Ｐゴシック"/>
                <a:hlinkClick r:id="rId2"/>
              </a:rPr>
              <a:t>https://safari.ethz.ch/digitaltechnik/spring2020/doku.php?id=schedule</a:t>
            </a:r>
            <a:endParaRPr lang="en-US" dirty="0">
              <a:ea typeface="ＭＳ Ｐゴシック"/>
              <a:cs typeface="Tahoma"/>
              <a:hlinkClick r:id="rId2"/>
            </a:endParaRPr>
          </a:p>
          <a:p>
            <a:pPr lvl="1" indent="-325120"/>
            <a:r>
              <a:rPr lang="en-US" dirty="0"/>
              <a:t>MIPS Cheat Sheet</a:t>
            </a:r>
            <a:endParaRPr lang="en-US" dirty="0">
              <a:cs typeface="Tahoma"/>
            </a:endParaRPr>
          </a:p>
          <a:p>
            <a:pPr lvl="2" indent="-350520"/>
            <a:r>
              <a:rPr lang="en-US" dirty="0">
                <a:ea typeface="ＭＳ Ｐゴシック"/>
                <a:hlinkClick r:id="rId3"/>
              </a:rPr>
              <a:t>https://safari.ethz.ch/digitaltechnik/spring2020/lib/exe/fetch.php?media=mips_reference_data.pdf</a:t>
            </a:r>
            <a:endParaRPr lang="en-US" dirty="0">
              <a:ea typeface="ＭＳ Ｐゴシック"/>
              <a:cs typeface="Tahoma"/>
              <a:hlinkClick r:id="rId3"/>
            </a:endParaRPr>
          </a:p>
          <a:p>
            <a:pPr lvl="2" indent="-350520"/>
            <a:endParaRPr lang="en-US" dirty="0">
              <a:cs typeface="Tahoma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828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An Example of MIPS Assembly Code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A63537E-43B1-4FFB-97D8-3AD6A3AC0F21}"/>
                  </a:ext>
                </a:extLst>
              </p:cNvPr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228600" y="914400"/>
                <a:ext cx="8610600" cy="556259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Add all the even numbers from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0+2+4+6+8+10=30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x-none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CA63537E-43B1-4FFB-97D8-3AD6A3AC0F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14400"/>
                <a:ext cx="8610600" cy="5562599"/>
              </a:xfrm>
              <a:blipFill rotWithShape="0">
                <a:blip r:embed="rId2"/>
                <a:stretch>
                  <a:fillRect l="-283" t="-9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3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63C92E-F0BB-4F27-84C3-F4BAEEDAA8B7}"/>
              </a:ext>
            </a:extLst>
          </p:cNvPr>
          <p:cNvSpPr/>
          <p:nvPr/>
        </p:nvSpPr>
        <p:spPr>
          <a:xfrm>
            <a:off x="573994" y="2688878"/>
            <a:ext cx="3871529" cy="27213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endParaRPr lang="en-GB" sz="1600" dirty="0">
              <a:latin typeface="Courier" charset="0"/>
              <a:ea typeface="Courier" charset="0"/>
              <a:cs typeface="Courier" charset="0"/>
            </a:endParaRPr>
          </a:p>
          <a:p>
            <a:endParaRPr lang="en-GB" sz="1600" dirty="0">
              <a:latin typeface="Courier" charset="0"/>
              <a:ea typeface="Courier" charset="0"/>
              <a:cs typeface="Courier" charset="0"/>
            </a:endParaRPr>
          </a:p>
          <a:p>
            <a:r>
              <a:rPr lang="en-GB" sz="1600" dirty="0" err="1">
                <a:solidFill>
                  <a:srgbClr val="0000FF"/>
                </a:solidFill>
                <a:latin typeface="Courier" charset="0"/>
                <a:ea typeface="Courier" charset="0"/>
                <a:cs typeface="Courier" charset="0"/>
              </a:rPr>
              <a:t>int</a:t>
            </a:r>
            <a:r>
              <a:rPr lang="en-GB" sz="1600" dirty="0">
                <a:solidFill>
                  <a:srgbClr val="0000FF"/>
                </a:solidFill>
                <a:latin typeface="Courier" charset="0"/>
                <a:ea typeface="Courier" charset="0"/>
                <a:cs typeface="Courier" charset="0"/>
              </a:rPr>
              <a:t> sum = 0;</a:t>
            </a:r>
          </a:p>
          <a:p>
            <a:endParaRPr lang="en-GB" sz="1600" dirty="0">
              <a:latin typeface="Courier" charset="0"/>
              <a:ea typeface="Courier" charset="0"/>
              <a:cs typeface="Courier" charset="0"/>
            </a:endParaRPr>
          </a:p>
          <a:p>
            <a:r>
              <a:rPr lang="en-GB" sz="1600" dirty="0">
                <a:latin typeface="Courier" charset="0"/>
                <a:ea typeface="Courier" charset="0"/>
                <a:cs typeface="Courier" charset="0"/>
              </a:rPr>
              <a:t>for(</a:t>
            </a:r>
            <a:r>
              <a:rPr lang="en-GB" sz="1600" dirty="0" err="1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int</a:t>
            </a:r>
            <a:r>
              <a:rPr lang="en-GB" sz="1600" dirty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sz="1600" dirty="0" err="1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i</a:t>
            </a:r>
            <a:r>
              <a:rPr lang="en-GB" sz="1600" dirty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 = 0</a:t>
            </a:r>
            <a:r>
              <a:rPr lang="en-GB" sz="1600" dirty="0">
                <a:latin typeface="Courier" charset="0"/>
                <a:ea typeface="Courier" charset="0"/>
                <a:cs typeface="Courier" charset="0"/>
              </a:rPr>
              <a:t>;</a:t>
            </a:r>
            <a:r>
              <a:rPr lang="en-GB" sz="1600" dirty="0">
                <a:solidFill>
                  <a:srgbClr val="C00000"/>
                </a:solidFill>
                <a:latin typeface="Courier" charset="0"/>
                <a:ea typeface="Courier" charset="0"/>
                <a:cs typeface="Courier" charset="0"/>
              </a:rPr>
              <a:t>i &lt;= 10</a:t>
            </a:r>
            <a:r>
              <a:rPr lang="en-GB" sz="1600" dirty="0">
                <a:latin typeface="Courier" charset="0"/>
                <a:ea typeface="Courier" charset="0"/>
                <a:cs typeface="Courier" charset="0"/>
              </a:rPr>
              <a:t>;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i += 2</a:t>
            </a:r>
            <a:r>
              <a:rPr lang="en-GB" sz="1600" dirty="0">
                <a:latin typeface="Courier" charset="0"/>
                <a:ea typeface="Courier" charset="0"/>
                <a:cs typeface="Courier" charset="0"/>
              </a:rPr>
              <a:t>) {</a:t>
            </a:r>
          </a:p>
          <a:p>
            <a:endParaRPr lang="en-GB" sz="1600" dirty="0">
              <a:latin typeface="Courier" charset="0"/>
              <a:ea typeface="Courier" charset="0"/>
              <a:cs typeface="Courier" charset="0"/>
            </a:endParaRPr>
          </a:p>
          <a:p>
            <a:r>
              <a:rPr lang="en-GB" sz="1600" dirty="0">
                <a:solidFill>
                  <a:srgbClr val="00B050"/>
                </a:solidFill>
                <a:latin typeface="Courier" charset="0"/>
                <a:ea typeface="Courier" charset="0"/>
                <a:cs typeface="Courier" charset="0"/>
              </a:rPr>
              <a:t>  sum += </a:t>
            </a:r>
            <a:r>
              <a:rPr lang="en-GB" sz="1600" dirty="0" err="1">
                <a:solidFill>
                  <a:srgbClr val="00B050"/>
                </a:solidFill>
                <a:latin typeface="Courier" charset="0"/>
                <a:ea typeface="Courier" charset="0"/>
                <a:cs typeface="Courier" charset="0"/>
              </a:rPr>
              <a:t>i</a:t>
            </a:r>
            <a:r>
              <a:rPr lang="en-GB" sz="1600" dirty="0">
                <a:solidFill>
                  <a:srgbClr val="00B050"/>
                </a:solidFill>
                <a:latin typeface="Courier" charset="0"/>
                <a:ea typeface="Courier" charset="0"/>
                <a:cs typeface="Courier" charset="0"/>
              </a:rPr>
              <a:t>;</a:t>
            </a:r>
          </a:p>
          <a:p>
            <a:endParaRPr lang="en-GB" sz="1600" dirty="0">
              <a:latin typeface="Courier" charset="0"/>
              <a:ea typeface="Courier" charset="0"/>
              <a:cs typeface="Courier" charset="0"/>
            </a:endParaRPr>
          </a:p>
          <a:p>
            <a:r>
              <a:rPr lang="en-GB" sz="1600" dirty="0">
                <a:latin typeface="Courier" charset="0"/>
                <a:ea typeface="Courier" charset="0"/>
                <a:cs typeface="Courier" charset="0"/>
              </a:rPr>
              <a:t>}</a:t>
            </a:r>
          </a:p>
          <a:p>
            <a:endParaRPr lang="en-GB" sz="1600" dirty="0">
              <a:latin typeface="Courier" charset="0"/>
              <a:ea typeface="Courier" charset="0"/>
              <a:cs typeface="Courier" charset="0"/>
            </a:endParaRPr>
          </a:p>
          <a:p>
            <a:endParaRPr lang="x-none" sz="160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E1AB76-7CE0-46E9-86BB-C5F6CFEF749C}"/>
              </a:ext>
            </a:extLst>
          </p:cNvPr>
          <p:cNvSpPr/>
          <p:nvPr/>
        </p:nvSpPr>
        <p:spPr>
          <a:xfrm>
            <a:off x="4724400" y="2688879"/>
            <a:ext cx="3835924" cy="27213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# </a:t>
            </a:r>
            <a:r>
              <a:rPr lang="en-US" sz="1600" dirty="0" err="1">
                <a:solidFill>
                  <a:schemeClr val="bg1">
                    <a:lumMod val="6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i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=$s0; sum=$s1</a:t>
            </a:r>
          </a:p>
          <a:p>
            <a:endParaRPr lang="en-US" sz="1600" dirty="0">
              <a:latin typeface="Courier" charset="0"/>
              <a:ea typeface="Courier" charset="0"/>
              <a:cs typeface="Courier" charset="0"/>
            </a:endParaRPr>
          </a:p>
          <a:p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n-US" sz="1600" dirty="0" err="1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addi</a:t>
            </a:r>
            <a:r>
              <a:rPr lang="en-US" sz="1600" dirty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 $s0, $0, 0 </a:t>
            </a:r>
          </a:p>
          <a:p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n-US" sz="1600" dirty="0" err="1">
                <a:solidFill>
                  <a:srgbClr val="0000FF"/>
                </a:solidFill>
                <a:latin typeface="Courier" charset="0"/>
                <a:ea typeface="Courier" charset="0"/>
                <a:cs typeface="Courier" charset="0"/>
              </a:rPr>
              <a:t>addi</a:t>
            </a:r>
            <a:r>
              <a:rPr lang="en-US" sz="1600" dirty="0">
                <a:solidFill>
                  <a:srgbClr val="0000FF"/>
                </a:solidFill>
                <a:latin typeface="Courier" charset="0"/>
                <a:ea typeface="Courier" charset="0"/>
                <a:cs typeface="Courier" charset="0"/>
              </a:rPr>
              <a:t> $s1, $0, 0 </a:t>
            </a:r>
          </a:p>
          <a:p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	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addi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$t0, $0, 12 </a:t>
            </a:r>
          </a:p>
          <a:p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loop:	</a:t>
            </a:r>
            <a:r>
              <a:rPr lang="en-US" sz="1600" dirty="0" err="1">
                <a:solidFill>
                  <a:srgbClr val="C00000"/>
                </a:solidFill>
                <a:latin typeface="Courier" charset="0"/>
                <a:ea typeface="Courier" charset="0"/>
                <a:cs typeface="Courier" charset="0"/>
              </a:rPr>
              <a:t>beq</a:t>
            </a:r>
            <a:r>
              <a:rPr lang="en-US" sz="1600" dirty="0">
                <a:solidFill>
                  <a:srgbClr val="C00000"/>
                </a:solidFill>
                <a:latin typeface="Courier" charset="0"/>
                <a:ea typeface="Courier" charset="0"/>
                <a:cs typeface="Courier" charset="0"/>
              </a:rPr>
              <a:t>  $s0, $t0, done</a:t>
            </a:r>
          </a:p>
          <a:p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      	</a:t>
            </a:r>
            <a:r>
              <a:rPr lang="en-US" sz="1600" dirty="0">
                <a:solidFill>
                  <a:srgbClr val="00B050"/>
                </a:solidFill>
                <a:latin typeface="Courier" charset="0"/>
                <a:ea typeface="Courier" charset="0"/>
                <a:cs typeface="Courier" charset="0"/>
              </a:rPr>
              <a:t>add  $s1, $s1, $s0</a:t>
            </a:r>
          </a:p>
          <a:p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      	</a:t>
            </a:r>
            <a:r>
              <a:rPr lang="en-US" sz="1600" dirty="0" err="1">
                <a:solidFill>
                  <a:schemeClr val="accent1">
                    <a:lumMod val="7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addi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 $s0, $s0, 2</a:t>
            </a:r>
          </a:p>
          <a:p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      	j    loop</a:t>
            </a:r>
          </a:p>
          <a:p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done:</a:t>
            </a:r>
          </a:p>
        </p:txBody>
      </p:sp>
      <p:sp>
        <p:nvSpPr>
          <p:cNvPr id="9" name="Text Placeholder 6"/>
          <p:cNvSpPr txBox="1">
            <a:spLocks/>
          </p:cNvSpPr>
          <p:nvPr/>
        </p:nvSpPr>
        <p:spPr bwMode="auto">
          <a:xfrm>
            <a:off x="565150" y="2242611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</a:rPr>
              <a:t>High-level code</a:t>
            </a:r>
            <a:endParaRPr lang="de-CH" altLang="en-US" sz="2000" dirty="0">
              <a:solidFill>
                <a:srgbClr val="000000"/>
              </a:solidFill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 bwMode="auto">
          <a:xfrm>
            <a:off x="4740275" y="2242611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9pPr>
          </a:lstStyle>
          <a:p>
            <a:pPr>
              <a:buFont typeface="Wingdings" charset="2"/>
              <a:buNone/>
            </a:pPr>
            <a:r>
              <a:rPr lang="en-US" altLang="en-US" sz="2000" dirty="0"/>
              <a:t>MIPS assembly</a:t>
            </a:r>
            <a:endParaRPr lang="de-CH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315929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uiExpand="1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We first load the </a:t>
            </a:r>
            <a:r>
              <a:rPr lang="en-US" altLang="en-US">
                <a:solidFill>
                  <a:srgbClr val="0432FF"/>
                </a:solidFill>
                <a:ea typeface="ＭＳ Ｐゴシック" charset="-128"/>
              </a:rPr>
              <a:t>base address of the array</a:t>
            </a:r>
            <a:r>
              <a:rPr lang="en-US" altLang="en-US">
                <a:ea typeface="ＭＳ Ｐゴシック" charset="-128"/>
              </a:rPr>
              <a:t> into a register (e.g., $s0) using </a:t>
            </a:r>
            <a:r>
              <a:rPr lang="en-US" altLang="en-US">
                <a:solidFill>
                  <a:srgbClr val="0432FF"/>
                </a:solidFill>
                <a:ea typeface="ＭＳ Ｐゴシック" charset="-128"/>
              </a:rPr>
              <a:t>lui</a:t>
            </a:r>
            <a:r>
              <a:rPr lang="en-US" altLang="en-US">
                <a:ea typeface="ＭＳ Ｐゴシック" charset="-128"/>
              </a:rPr>
              <a:t> and </a:t>
            </a:r>
            <a:r>
              <a:rPr lang="en-US" altLang="en-US">
                <a:solidFill>
                  <a:srgbClr val="0432FF"/>
                </a:solidFill>
                <a:ea typeface="ＭＳ Ｐゴシック" charset="-128"/>
              </a:rPr>
              <a:t>ori</a:t>
            </a:r>
          </a:p>
        </p:txBody>
      </p:sp>
      <p:sp>
        <p:nvSpPr>
          <p:cNvPr id="123906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 altLang="en-US" dirty="0">
                <a:ea typeface="ＭＳ Ｐゴシック" charset="-128"/>
              </a:rPr>
              <a:t>Recall: Arrays: Code Example</a:t>
            </a:r>
          </a:p>
        </p:txBody>
      </p:sp>
      <p:sp>
        <p:nvSpPr>
          <p:cNvPr id="1239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46E5A63-7D1C-1941-BCDC-1EB7E5AED7CE}" type="slidenum">
              <a:rPr lang="en-US" altLang="en-US" sz="1600">
                <a:solidFill>
                  <a:srgbClr val="000000"/>
                </a:solidFill>
                <a:latin typeface="Garamond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600">
              <a:solidFill>
                <a:srgbClr val="000000"/>
              </a:solidFill>
              <a:latin typeface="Garamond" charset="0"/>
            </a:endParaRPr>
          </a:p>
        </p:txBody>
      </p:sp>
      <p:sp>
        <p:nvSpPr>
          <p:cNvPr id="17" name="Content Placeholder 4"/>
          <p:cNvSpPr txBox="1">
            <a:spLocks/>
          </p:cNvSpPr>
          <p:nvPr/>
        </p:nvSpPr>
        <p:spPr bwMode="auto">
          <a:xfrm>
            <a:off x="565150" y="2514600"/>
            <a:ext cx="3870325" cy="36512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endParaRPr lang="en-US" sz="16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buFont typeface="Wingdings" charset="2"/>
              <a:buNone/>
              <a:defRPr/>
            </a:pPr>
            <a:endParaRPr lang="en-US" sz="16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buFont typeface="Wingdings" charset="2"/>
              <a:buNone/>
              <a:defRPr/>
            </a:pP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int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array[5];</a:t>
            </a:r>
          </a:p>
          <a:p>
            <a:pPr marL="0" indent="0">
              <a:buFont typeface="Wingdings" charset="2"/>
              <a:buNone/>
              <a:defRPr/>
            </a:pPr>
            <a:endParaRPr lang="en-US" sz="16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buFont typeface="Wingdings" charset="2"/>
              <a:buNone/>
              <a:defRPr/>
            </a:pPr>
            <a:endParaRPr lang="en-US" sz="16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buFont typeface="Wingdings" charset="2"/>
              <a:buNone/>
              <a:defRPr/>
            </a:pPr>
            <a:r>
              <a:rPr lang="en-US" sz="1600" dirty="0">
                <a:solidFill>
                  <a:srgbClr val="00B050"/>
                </a:solidFill>
                <a:latin typeface="Courier" charset="0"/>
                <a:ea typeface="Courier" charset="0"/>
                <a:cs typeface="Courier" charset="0"/>
              </a:rPr>
              <a:t>array[0]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= </a:t>
            </a:r>
            <a:r>
              <a:rPr lang="en-US" sz="1600" dirty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array[0]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* 2;</a:t>
            </a:r>
          </a:p>
          <a:p>
            <a:pPr marL="0" indent="0">
              <a:buFont typeface="Wingdings" charset="2"/>
              <a:buNone/>
              <a:defRPr/>
            </a:pPr>
            <a:endParaRPr lang="en-US" sz="16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buFont typeface="Wingdings" charset="2"/>
              <a:buNone/>
              <a:defRPr/>
            </a:pPr>
            <a:endParaRPr lang="en-US" sz="1600" dirty="0">
              <a:latin typeface="Courier" charset="0"/>
              <a:ea typeface="Courier" charset="0"/>
              <a:cs typeface="Courier" charset="0"/>
            </a:endParaRPr>
          </a:p>
          <a:p>
            <a:pPr marL="0" indent="0">
              <a:buFont typeface="Wingdings" charset="2"/>
              <a:buNone/>
              <a:defRPr/>
            </a:pPr>
            <a:r>
              <a:rPr lang="en-US" sz="1600" dirty="0">
                <a:solidFill>
                  <a:srgbClr val="00B050"/>
                </a:solidFill>
                <a:latin typeface="Courier" charset="0"/>
                <a:ea typeface="Courier" charset="0"/>
                <a:cs typeface="Courier" charset="0"/>
              </a:rPr>
              <a:t>array[1]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= </a:t>
            </a:r>
            <a:r>
              <a:rPr lang="en-US" sz="1600" dirty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array[1]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* 2;</a:t>
            </a:r>
          </a:p>
        </p:txBody>
      </p:sp>
      <p:sp>
        <p:nvSpPr>
          <p:cNvPr id="18" name="Content Placeholder 5"/>
          <p:cNvSpPr txBox="1">
            <a:spLocks/>
          </p:cNvSpPr>
          <p:nvPr/>
        </p:nvSpPr>
        <p:spPr bwMode="auto">
          <a:xfrm>
            <a:off x="4740275" y="2514600"/>
            <a:ext cx="3870325" cy="36512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0" inden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None/>
              <a:defRPr sz="2000" kern="0"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latin typeface="+mn-lt"/>
                <a:ea typeface="ＭＳ Ｐゴシック" pitchFamily="-106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latin typeface="+mn-lt"/>
                <a:ea typeface="ＭＳ Ｐゴシック" pitchFamily="-106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latin typeface="+mn-lt"/>
                <a:ea typeface="ＭＳ Ｐゴシック" pitchFamily="-106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latin typeface="+mn-lt"/>
                <a:ea typeface="ＭＳ Ｐゴシック" pitchFamily="-106" charset="-128"/>
              </a:defRPr>
            </a:lvl5pPr>
            <a:lvl6pPr marL="21383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6pPr>
            <a:lvl7pPr marL="25955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7pPr>
            <a:lvl8pPr marL="30527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8pPr>
            <a:lvl9pPr marL="3509963" indent="-339725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latin typeface="+mn-lt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# array base address = $s0</a:t>
            </a:r>
          </a:p>
          <a:p>
            <a:pPr>
              <a:defRPr/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# Initialize $s0 to 0x12348000</a:t>
            </a:r>
          </a:p>
          <a:p>
            <a:pPr>
              <a:defRPr/>
            </a:pPr>
            <a:r>
              <a:rPr lang="en-US" sz="1600" dirty="0" err="1">
                <a:solidFill>
                  <a:srgbClr val="0432FF"/>
                </a:solidFill>
                <a:latin typeface="Courier" charset="0"/>
                <a:ea typeface="Courier" charset="0"/>
                <a:cs typeface="Courier" charset="0"/>
              </a:rPr>
              <a:t>lui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 $s0, 0x1234 </a:t>
            </a:r>
          </a:p>
          <a:p>
            <a:pPr>
              <a:defRPr/>
            </a:pPr>
            <a:r>
              <a:rPr lang="en-US" sz="1600" dirty="0" err="1">
                <a:solidFill>
                  <a:srgbClr val="0432FF"/>
                </a:solidFill>
                <a:latin typeface="Courier" charset="0"/>
                <a:ea typeface="Courier" charset="0"/>
                <a:cs typeface="Courier" charset="0"/>
              </a:rPr>
              <a:t>ori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 $s0, $s0, 0x8000</a:t>
            </a:r>
            <a:endParaRPr lang="en-US" sz="1600" dirty="0">
              <a:solidFill>
                <a:schemeClr val="accent3"/>
              </a:solidFill>
              <a:latin typeface="Courier" charset="0"/>
              <a:ea typeface="Courier" charset="0"/>
              <a:cs typeface="Courier" charset="0"/>
            </a:endParaRPr>
          </a:p>
          <a:p>
            <a:pPr>
              <a:defRPr/>
            </a:pPr>
            <a:endParaRPr lang="en-US" sz="1600" dirty="0">
              <a:latin typeface="Courier" charset="0"/>
              <a:ea typeface="Courier" charset="0"/>
              <a:cs typeface="Courier" charset="0"/>
            </a:endParaRPr>
          </a:p>
          <a:p>
            <a:pPr>
              <a:defRPr/>
            </a:pPr>
            <a:r>
              <a:rPr lang="en-US" sz="1600" dirty="0" err="1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lw</a:t>
            </a:r>
            <a:r>
              <a:rPr lang="en-US" sz="1600" dirty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   $t1, 0($s0)</a:t>
            </a:r>
          </a:p>
          <a:p>
            <a:pPr>
              <a:defRPr/>
            </a:pP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sll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 $t1, $t1, 1</a:t>
            </a:r>
          </a:p>
          <a:p>
            <a:pPr>
              <a:defRPr/>
            </a:pPr>
            <a:r>
              <a:rPr lang="en-US" sz="1600" dirty="0" err="1">
                <a:solidFill>
                  <a:srgbClr val="00B050"/>
                </a:solidFill>
                <a:latin typeface="Courier" charset="0"/>
                <a:ea typeface="Courier" charset="0"/>
                <a:cs typeface="Courier" charset="0"/>
              </a:rPr>
              <a:t>sw</a:t>
            </a:r>
            <a:r>
              <a:rPr lang="en-US" sz="1600" dirty="0">
                <a:solidFill>
                  <a:srgbClr val="00B050"/>
                </a:solidFill>
                <a:latin typeface="Courier" charset="0"/>
                <a:ea typeface="Courier" charset="0"/>
                <a:cs typeface="Courier" charset="0"/>
              </a:rPr>
              <a:t>   $t1, 0($s0)</a:t>
            </a:r>
          </a:p>
          <a:p>
            <a:pPr>
              <a:defRPr/>
            </a:pPr>
            <a:r>
              <a:rPr lang="en-US" sz="1600" dirty="0" err="1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lw</a:t>
            </a:r>
            <a:r>
              <a:rPr lang="en-US" sz="1600" dirty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   $t1, 4($s0)</a:t>
            </a:r>
          </a:p>
          <a:p>
            <a:pPr>
              <a:defRPr/>
            </a:pP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sll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 $t1, $t1, 1</a:t>
            </a:r>
          </a:p>
          <a:p>
            <a:pPr>
              <a:defRPr/>
            </a:pPr>
            <a:r>
              <a:rPr lang="en-US" sz="1600" dirty="0" err="1">
                <a:solidFill>
                  <a:srgbClr val="00B050"/>
                </a:solidFill>
                <a:latin typeface="Courier" charset="0"/>
                <a:ea typeface="Courier" charset="0"/>
                <a:cs typeface="Courier" charset="0"/>
              </a:rPr>
              <a:t>sw</a:t>
            </a:r>
            <a:r>
              <a:rPr lang="en-US" sz="1600" dirty="0">
                <a:solidFill>
                  <a:srgbClr val="00B050"/>
                </a:solidFill>
                <a:latin typeface="Courier" charset="0"/>
                <a:ea typeface="Courier" charset="0"/>
                <a:cs typeface="Courier" charset="0"/>
              </a:rPr>
              <a:t>   $t1, 4($s0)</a:t>
            </a:r>
          </a:p>
          <a:p>
            <a:pPr>
              <a:defRPr/>
            </a:pPr>
            <a:endParaRPr lang="de-CH" sz="1600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123910" name="Text Placeholder 6"/>
          <p:cNvSpPr txBox="1">
            <a:spLocks/>
          </p:cNvSpPr>
          <p:nvPr/>
        </p:nvSpPr>
        <p:spPr bwMode="auto">
          <a:xfrm>
            <a:off x="565150" y="20574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</a:rPr>
              <a:t>High-level code</a:t>
            </a:r>
            <a:endParaRPr lang="de-CH" altLang="en-US" sz="2000" dirty="0">
              <a:solidFill>
                <a:srgbClr val="000000"/>
              </a:solidFill>
            </a:endParaRPr>
          </a:p>
        </p:txBody>
      </p:sp>
      <p:sp>
        <p:nvSpPr>
          <p:cNvPr id="123911" name="Text Placeholder 7"/>
          <p:cNvSpPr txBox="1">
            <a:spLocks/>
          </p:cNvSpPr>
          <p:nvPr/>
        </p:nvSpPr>
        <p:spPr bwMode="auto">
          <a:xfrm>
            <a:off x="4740275" y="2057400"/>
            <a:ext cx="3870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2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2pPr>
            <a:lvl3pPr marL="1022350" indent="-350838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0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3pPr>
            <a:lvl4pPr marL="1339850" indent="-315913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4pPr>
            <a:lvl5pPr marL="1681163" indent="-339725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5pPr>
            <a:lvl6pPr marL="21383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6pPr>
            <a:lvl7pPr marL="25955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7pPr>
            <a:lvl8pPr marL="30527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8pPr>
            <a:lvl9pPr marL="3509963" indent="-3397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9pPr>
          </a:lstStyle>
          <a:p>
            <a:pPr>
              <a:buFont typeface="Wingdings" charset="2"/>
              <a:buNone/>
            </a:pPr>
            <a:r>
              <a:rPr lang="en-US" altLang="en-US" sz="2000"/>
              <a:t>MIPS assembly</a:t>
            </a:r>
            <a:endParaRPr lang="de-CH" altLang="en-US" sz="2000"/>
          </a:p>
        </p:txBody>
      </p:sp>
    </p:spTree>
    <p:extLst>
      <p:ext uri="{BB962C8B-B14F-4D97-AF65-F5344CB8AC3E}">
        <p14:creationId xmlns:p14="http://schemas.microsoft.com/office/powerpoint/2010/main" val="13223517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Lab 7: Exercise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A63537E-43B1-4FFB-97D8-3AD6A3AC0F21}"/>
                  </a:ext>
                </a:extLst>
              </p:cNvPr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228600" y="914400"/>
                <a:ext cx="8610600" cy="556259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Write MIPS assembly code to compute the sum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+…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smtClean="0">
                        <a:latin typeface="Cambria Math" charset="0"/>
                      </a:rPr>
                      <m:t>,</m:t>
                    </m:r>
                  </m:oMath>
                </a14:m>
                <a:r>
                  <a:rPr lang="en-US" dirty="0"/>
                  <a:t> given two inputs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Example</a:t>
                </a:r>
              </a:p>
              <a:p>
                <a:pPr lvl="1"/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=5,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𝑆</m:t>
                    </m:r>
                    <m:r>
                      <a:rPr lang="en-US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=5+6+7+8+9+10=45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For this exercise, you can use a subset of MIPS instructions: </a:t>
                </a:r>
                <a:r>
                  <a:rPr lang="en-US" dirty="0">
                    <a:solidFill>
                      <a:srgbClr val="00B050"/>
                    </a:solidFill>
                  </a:rPr>
                  <a:t>ADD, SUB, SLT, XOR, AND, OR and NOR</a:t>
                </a:r>
                <a:r>
                  <a:rPr lang="en-US" dirty="0"/>
                  <a:t>, which are the instructions supported by the ALU you designed in the previous labs</a:t>
                </a:r>
              </a:p>
              <a:p>
                <a:endParaRPr lang="en-US" dirty="0"/>
              </a:p>
              <a:p>
                <a:r>
                  <a:rPr lang="en-US" dirty="0"/>
                  <a:t>Additionally, you are allowed to use </a:t>
                </a:r>
                <a:r>
                  <a:rPr lang="en-US" dirty="0">
                    <a:solidFill>
                      <a:srgbClr val="00B050"/>
                    </a:solidFill>
                  </a:rPr>
                  <a:t>J, ADDI and BEQ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CA63537E-43B1-4FFB-97D8-3AD6A3AC0F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14400"/>
                <a:ext cx="8610600" cy="5562599"/>
              </a:xfrm>
              <a:blipFill rotWithShape="0">
                <a:blip r:embed="rId2"/>
                <a:stretch>
                  <a:fillRect l="-283" t="-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5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35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Lab 7: Exercise 2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599"/>
          </a:xfrm>
        </p:spPr>
        <p:txBody>
          <a:bodyPr>
            <a:normAutofit/>
          </a:bodyPr>
          <a:lstStyle/>
          <a:p>
            <a:r>
              <a:rPr lang="en-US" dirty="0"/>
              <a:t>Write MIPS assembly code to compute the </a:t>
            </a:r>
            <a:r>
              <a:rPr lang="en-US" dirty="0">
                <a:solidFill>
                  <a:srgbClr val="0000FF"/>
                </a:solidFill>
              </a:rPr>
              <a:t>Sum of Absolute Differences </a:t>
            </a:r>
            <a:r>
              <a:rPr lang="en-US" dirty="0"/>
              <a:t>of two images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Hints</a:t>
            </a:r>
          </a:p>
          <a:p>
            <a:pPr lvl="1"/>
            <a:r>
              <a:rPr lang="en-US" dirty="0"/>
              <a:t>Recall the </a:t>
            </a:r>
            <a:r>
              <a:rPr lang="en-US" dirty="0">
                <a:solidFill>
                  <a:srgbClr val="FF0000"/>
                </a:solidFill>
              </a:rPr>
              <a:t>function calls</a:t>
            </a:r>
            <a:r>
              <a:rPr lang="en-US" dirty="0"/>
              <a:t> and the use of </a:t>
            </a:r>
            <a:r>
              <a:rPr lang="en-US" dirty="0">
                <a:solidFill>
                  <a:srgbClr val="FF0000"/>
                </a:solidFill>
              </a:rPr>
              <a:t>the stack</a:t>
            </a:r>
            <a:r>
              <a:rPr lang="en-US" dirty="0"/>
              <a:t> in Lecture 10</a:t>
            </a:r>
          </a:p>
          <a:p>
            <a:pPr lvl="1"/>
            <a:r>
              <a:rPr lang="en-US" dirty="0"/>
              <a:t>Read how to implement </a:t>
            </a:r>
            <a:r>
              <a:rPr lang="en-US" dirty="0">
                <a:solidFill>
                  <a:srgbClr val="FF0000"/>
                </a:solidFill>
              </a:rPr>
              <a:t>recursive function calls </a:t>
            </a:r>
            <a:r>
              <a:rPr lang="en-US" dirty="0"/>
              <a:t>in H&amp;H 6.4</a:t>
            </a:r>
          </a:p>
          <a:p>
            <a:pPr lvl="1"/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6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718B35-C6D8-40E6-BB50-CE8B8E53A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1867" y="2209971"/>
            <a:ext cx="1799857" cy="13505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FD90ED-7030-44B5-838C-553A6E2EA2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6165" y="2771155"/>
            <a:ext cx="1789703" cy="13505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155826-7AB9-4724-9DF6-F5198D95E7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907" y="2209800"/>
            <a:ext cx="1799915" cy="135052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93D71F1-DDB3-4D7C-B9B2-1A2C749335F2}"/>
              </a:ext>
            </a:extLst>
          </p:cNvPr>
          <p:cNvSpPr/>
          <p:nvPr/>
        </p:nvSpPr>
        <p:spPr>
          <a:xfrm>
            <a:off x="1970795" y="2825033"/>
            <a:ext cx="67526" cy="6752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17BD591-E6A4-426D-B0E0-ABD10FDA8776}"/>
              </a:ext>
            </a:extLst>
          </p:cNvPr>
          <p:cNvSpPr/>
          <p:nvPr/>
        </p:nvSpPr>
        <p:spPr>
          <a:xfrm>
            <a:off x="1375895" y="2271262"/>
            <a:ext cx="67526" cy="675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790E44D-D74D-4A80-87AE-E090D775510A}"/>
              </a:ext>
            </a:extLst>
          </p:cNvPr>
          <p:cNvSpPr/>
          <p:nvPr/>
        </p:nvSpPr>
        <p:spPr>
          <a:xfrm>
            <a:off x="3640612" y="2294346"/>
            <a:ext cx="270136" cy="27013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1F4AD35-CD4D-4E36-BF13-2FD2D47DB520}"/>
              </a:ext>
            </a:extLst>
          </p:cNvPr>
          <p:cNvSpPr/>
          <p:nvPr/>
        </p:nvSpPr>
        <p:spPr>
          <a:xfrm>
            <a:off x="4228225" y="2292717"/>
            <a:ext cx="270136" cy="270136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F75C873-CB0F-433D-A65C-572D12955225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2038322" y="2564483"/>
            <a:ext cx="2189904" cy="294313"/>
          </a:xfrm>
          <a:prstGeom prst="straightConnector1">
            <a:avLst/>
          </a:prstGeom>
          <a:ln w="12700" cap="sq">
            <a:solidFill>
              <a:srgbClr val="FFC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97BBF3D-4BC1-44E4-8014-0AC7EFAA9585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>
            <a:off x="1443421" y="2305026"/>
            <a:ext cx="2197191" cy="124389"/>
          </a:xfrm>
          <a:prstGeom prst="straightConnector1">
            <a:avLst/>
          </a:prstGeom>
          <a:ln w="1270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0538823D-D2A6-4A76-8F95-669F102AD462}"/>
              </a:ext>
            </a:extLst>
          </p:cNvPr>
          <p:cNvSpPr/>
          <p:nvPr/>
        </p:nvSpPr>
        <p:spPr>
          <a:xfrm>
            <a:off x="5535982" y="2325289"/>
            <a:ext cx="67526" cy="6752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A9CE1FB-72D4-44A1-BAB9-721B89355FE9}"/>
              </a:ext>
            </a:extLst>
          </p:cNvPr>
          <p:cNvSpPr/>
          <p:nvPr/>
        </p:nvSpPr>
        <p:spPr>
          <a:xfrm>
            <a:off x="4833629" y="2284761"/>
            <a:ext cx="270136" cy="27013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97DFCB0-2DAA-4EBE-B12B-B150EA7038A8}"/>
              </a:ext>
            </a:extLst>
          </p:cNvPr>
          <p:cNvCxnSpPr>
            <a:cxnSpLocks/>
          </p:cNvCxnSpPr>
          <p:nvPr/>
        </p:nvCxnSpPr>
        <p:spPr>
          <a:xfrm flipH="1">
            <a:off x="5103765" y="2359052"/>
            <a:ext cx="432217" cy="60777"/>
          </a:xfrm>
          <a:prstGeom prst="straightConnector1">
            <a:avLst/>
          </a:prstGeom>
          <a:ln w="12700" cap="sq">
            <a:solidFill>
              <a:srgbClr val="00B05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212C4EA-0DE6-4213-B7EF-40AD91E2194B}"/>
                  </a:ext>
                </a:extLst>
              </p:cNvPr>
              <p:cNvSpPr txBox="1"/>
              <p:nvPr/>
            </p:nvSpPr>
            <p:spPr>
              <a:xfrm>
                <a:off x="1296645" y="3516999"/>
                <a:ext cx="4261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x-none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6212C4EA-0DE6-4213-B7EF-40AD91E219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6645" y="3516999"/>
                <a:ext cx="426142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7E2ADB1-DD25-4C15-AE33-2CD0F574BEF2}"/>
                  </a:ext>
                </a:extLst>
              </p:cNvPr>
              <p:cNvSpPr txBox="1"/>
              <p:nvPr/>
            </p:nvSpPr>
            <p:spPr>
              <a:xfrm>
                <a:off x="1912519" y="4121533"/>
                <a:ext cx="3237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b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x-none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07E2ADB1-DD25-4C15-AE33-2CD0F574BE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2519" y="4121533"/>
                <a:ext cx="323724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390C59D-2561-486C-A175-21E46120FD0E}"/>
                  </a:ext>
                </a:extLst>
              </p:cNvPr>
              <p:cNvSpPr txBox="1"/>
              <p:nvPr/>
            </p:nvSpPr>
            <p:spPr>
              <a:xfrm>
                <a:off x="5336333" y="4120555"/>
                <a:ext cx="29694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)=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x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y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x-none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E390C59D-2561-486C-A175-21E46120FD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6333" y="4120555"/>
                <a:ext cx="2969467" cy="369332"/>
              </a:xfrm>
              <a:prstGeom prst="rect">
                <a:avLst/>
              </a:prstGeom>
              <a:blipFill rotWithShape="0"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237837A-E64B-4F53-B2A0-A7BAB6902D5E}"/>
                  </a:ext>
                </a:extLst>
              </p:cNvPr>
              <p:cNvSpPr txBox="1"/>
              <p:nvPr/>
            </p:nvSpPr>
            <p:spPr>
              <a:xfrm>
                <a:off x="5374119" y="3563335"/>
                <a:ext cx="3237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S</m:t>
                      </m:r>
                    </m:oMath>
                  </m:oMathPara>
                </a14:m>
                <a:endParaRPr lang="x-none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B237837A-E64B-4F53-B2A0-A7BAB6902D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4119" y="3563335"/>
                <a:ext cx="323724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1A32F3D-7494-40AD-BA47-215CDD0B496F}"/>
                  </a:ext>
                </a:extLst>
              </p:cNvPr>
              <p:cNvSpPr txBox="1"/>
              <p:nvPr/>
            </p:nvSpPr>
            <p:spPr>
              <a:xfrm>
                <a:off x="3921083" y="2284762"/>
                <a:ext cx="3237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x-none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B1A32F3D-7494-40AD-BA47-215CDD0B49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1083" y="2284762"/>
                <a:ext cx="323724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D6952E9-2F24-477E-8DC4-7E1929C8E1CE}"/>
                  </a:ext>
                </a:extLst>
              </p:cNvPr>
              <p:cNvSpPr txBox="1"/>
              <p:nvPr/>
            </p:nvSpPr>
            <p:spPr>
              <a:xfrm>
                <a:off x="4501160" y="2294840"/>
                <a:ext cx="3237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x-none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6D6952E9-2F24-477E-8DC4-7E1929C8E1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1160" y="2294840"/>
                <a:ext cx="323724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79998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Last Words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599"/>
          </a:xfrm>
        </p:spPr>
        <p:txBody>
          <a:bodyPr>
            <a:normAutofit/>
          </a:bodyPr>
          <a:lstStyle/>
          <a:p>
            <a:r>
              <a:rPr lang="en-US" dirty="0"/>
              <a:t>In this lab, you will </a:t>
            </a:r>
            <a:r>
              <a:rPr lang="en-US" dirty="0">
                <a:solidFill>
                  <a:srgbClr val="0000FF"/>
                </a:solidFill>
              </a:rPr>
              <a:t>do what a compiler does</a:t>
            </a:r>
            <a:r>
              <a:rPr lang="en-US" dirty="0"/>
              <a:t>: transforming high level code to MIPS assembly</a:t>
            </a:r>
          </a:p>
          <a:p>
            <a:endParaRPr lang="en-US" dirty="0"/>
          </a:p>
          <a:p>
            <a:r>
              <a:rPr lang="en-US" dirty="0"/>
              <a:t>Exercise 1: Write </a:t>
            </a:r>
            <a:r>
              <a:rPr lang="en-US" dirty="0">
                <a:solidFill>
                  <a:srgbClr val="FF0000"/>
                </a:solidFill>
              </a:rPr>
              <a:t>simple code</a:t>
            </a:r>
            <a:r>
              <a:rPr lang="en-US" dirty="0"/>
              <a:t> and get familiar with the </a:t>
            </a:r>
            <a:r>
              <a:rPr lang="en-US" dirty="0">
                <a:solidFill>
                  <a:srgbClr val="00B050"/>
                </a:solidFill>
              </a:rPr>
              <a:t>MARS simulator</a:t>
            </a:r>
          </a:p>
          <a:p>
            <a:endParaRPr lang="en-US" dirty="0"/>
          </a:p>
          <a:p>
            <a:r>
              <a:rPr lang="en-US" dirty="0"/>
              <a:t>Exercise 2: </a:t>
            </a:r>
            <a:r>
              <a:rPr lang="en-US" dirty="0">
                <a:solidFill>
                  <a:srgbClr val="FF0000"/>
                </a:solidFill>
              </a:rPr>
              <a:t>Sum of Absolute Differences </a:t>
            </a:r>
            <a:r>
              <a:rPr lang="en-US" dirty="0"/>
              <a:t>of two images</a:t>
            </a:r>
          </a:p>
          <a:p>
            <a:endParaRPr lang="en-US" dirty="0"/>
          </a:p>
          <a:p>
            <a:r>
              <a:rPr lang="en-US" dirty="0"/>
              <a:t>Find Exercise 3 in the lab report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7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9238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sz="4400" b="1" dirty="0">
                <a:ea typeface="ＭＳ Ｐゴシック"/>
              </a:rPr>
              <a:t>Digital Design &amp; Computer Arch.</a:t>
            </a:r>
            <a:br>
              <a:rPr lang="en-US" altLang="en-US" sz="4400" dirty="0">
                <a:ea typeface="ＭＳ Ｐゴシック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/>
              </a:rPr>
              <a:t>Lab 7 Supplement:</a:t>
            </a:r>
            <a:br>
              <a:rPr lang="en-US" altLang="en-US" sz="4400" dirty="0">
                <a:ea typeface="ＭＳ Ｐゴシック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/>
              </a:rPr>
              <a:t>Writing Assembly Code</a:t>
            </a:r>
            <a:r>
              <a:rPr lang="en-US" altLang="en-US" sz="4400" dirty="0">
                <a:ea typeface="ＭＳ Ｐゴシック"/>
              </a:rPr>
              <a:t> </a:t>
            </a: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/>
              </a:rPr>
              <a:t>Spring 2020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/>
              </a:rPr>
              <a:t>23 March 2020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277108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11817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12484</TotalTime>
  <Words>869</Words>
  <Application>Microsoft Office PowerPoint</Application>
  <PresentationFormat>On-screen Show (4:3)</PresentationFormat>
  <Paragraphs>218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Digital Design &amp; Computer Arch. Lab 7 Supplement: Writing Assembly Code </vt:lpstr>
      <vt:lpstr>Writing Assembly Code</vt:lpstr>
      <vt:lpstr>An Example of MIPS Assembly Code</vt:lpstr>
      <vt:lpstr>Recall: Arrays: Code Example</vt:lpstr>
      <vt:lpstr>Lab 7: Exercise 1</vt:lpstr>
      <vt:lpstr>Lab 7: Exercise 2</vt:lpstr>
      <vt:lpstr>Last Words</vt:lpstr>
      <vt:lpstr>Digital Design &amp; Computer Arch. Lab 7 Supplement: Writing Assembly Code </vt:lpstr>
      <vt:lpstr>Backup Slides</vt:lpstr>
      <vt:lpstr>MIPS R-Type Instructions</vt:lpstr>
      <vt:lpstr>MIPS I-Type Instructions</vt:lpstr>
      <vt:lpstr>MIPS J-Type Instructions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818</cp:revision>
  <cp:lastPrinted>2018-04-22T20:34:24Z</cp:lastPrinted>
  <dcterms:created xsi:type="dcterms:W3CDTF">2010-09-08T00:51:32Z</dcterms:created>
  <dcterms:modified xsi:type="dcterms:W3CDTF">2020-03-23T10:52:29Z</dcterms:modified>
</cp:coreProperties>
</file>